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&#227;o\Desktop\PT_Taxabrutademortalidadeetaxademortalidadeinfantil_196020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&#227;o\Desktop\PT_Esperanadevidanascenaporsexo_19602010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&#227;o\Desktop\PT_Taxabrutadenatalidade_1960201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&#227;o\Desktop\PT_IndicadoresdefecundidadeISFeTBR_1960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title>
      <c:tx>
        <c:rich>
          <a:bodyPr/>
          <a:lstStyle/>
          <a:p>
            <a:pPr>
              <a:defRPr/>
            </a:pPr>
            <a:r>
              <a:rPr lang="pt-PT"/>
              <a:t>Taxa bruta de mortalidade e taxa de mortalidade infantil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Quadro!$B$6</c:f>
              <c:strCache>
                <c:ptCount val="1"/>
                <c:pt idx="0">
                  <c:v>Taxa bruta de mortalidade</c:v>
                </c:pt>
              </c:strCache>
            </c:strRef>
          </c:tx>
          <c:marker>
            <c:symbol val="none"/>
          </c:marker>
          <c:cat>
            <c:numRef>
              <c:f>Quadro!$A$7:$A$58</c:f>
              <c:numCache>
                <c:formatCode>0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Quadro!$B$7:$B$58</c:f>
              <c:numCache>
                <c:formatCode>0.00</c:formatCode>
                <c:ptCount val="52"/>
                <c:pt idx="0">
                  <c:v>10.7</c:v>
                </c:pt>
                <c:pt idx="1">
                  <c:v>11.2</c:v>
                </c:pt>
                <c:pt idx="2">
                  <c:v>10.8</c:v>
                </c:pt>
                <c:pt idx="3">
                  <c:v>10.9</c:v>
                </c:pt>
                <c:pt idx="4">
                  <c:v>10.7</c:v>
                </c:pt>
                <c:pt idx="5">
                  <c:v>10.6</c:v>
                </c:pt>
                <c:pt idx="6">
                  <c:v>11.2</c:v>
                </c:pt>
                <c:pt idx="7">
                  <c:v>10.8</c:v>
                </c:pt>
                <c:pt idx="8">
                  <c:v>10.7</c:v>
                </c:pt>
                <c:pt idx="9">
                  <c:v>11.5</c:v>
                </c:pt>
                <c:pt idx="10">
                  <c:v>10.7</c:v>
                </c:pt>
                <c:pt idx="11">
                  <c:v>11.4</c:v>
                </c:pt>
                <c:pt idx="12">
                  <c:v>10.5</c:v>
                </c:pt>
                <c:pt idx="13">
                  <c:v>11.1</c:v>
                </c:pt>
                <c:pt idx="14">
                  <c:v>11.1</c:v>
                </c:pt>
                <c:pt idx="15">
                  <c:v>10.8</c:v>
                </c:pt>
                <c:pt idx="16">
                  <c:v>10.9</c:v>
                </c:pt>
                <c:pt idx="17">
                  <c:v>10.199999999999999</c:v>
                </c:pt>
                <c:pt idx="18">
                  <c:v>10.1</c:v>
                </c:pt>
                <c:pt idx="19">
                  <c:v>9.6</c:v>
                </c:pt>
                <c:pt idx="20">
                  <c:v>9.6999999999999993</c:v>
                </c:pt>
                <c:pt idx="21">
                  <c:v>9.6999999999999993</c:v>
                </c:pt>
                <c:pt idx="22">
                  <c:v>9.3000000000000007</c:v>
                </c:pt>
                <c:pt idx="23">
                  <c:v>9.6999999999999993</c:v>
                </c:pt>
                <c:pt idx="24">
                  <c:v>9.6999999999999993</c:v>
                </c:pt>
                <c:pt idx="25">
                  <c:v>9.6999999999999993</c:v>
                </c:pt>
                <c:pt idx="26">
                  <c:v>9.5</c:v>
                </c:pt>
                <c:pt idx="27">
                  <c:v>9.5</c:v>
                </c:pt>
                <c:pt idx="28">
                  <c:v>9.8000000000000007</c:v>
                </c:pt>
                <c:pt idx="29">
                  <c:v>9.6</c:v>
                </c:pt>
                <c:pt idx="30">
                  <c:v>10.3</c:v>
                </c:pt>
                <c:pt idx="31">
                  <c:v>10.4</c:v>
                </c:pt>
                <c:pt idx="32">
                  <c:v>10.1</c:v>
                </c:pt>
                <c:pt idx="33">
                  <c:v>10.6</c:v>
                </c:pt>
                <c:pt idx="34">
                  <c:v>9.9</c:v>
                </c:pt>
                <c:pt idx="35">
                  <c:v>10.3</c:v>
                </c:pt>
                <c:pt idx="36">
                  <c:v>10.6</c:v>
                </c:pt>
                <c:pt idx="37">
                  <c:v>10.4</c:v>
                </c:pt>
                <c:pt idx="38">
                  <c:v>10.5</c:v>
                </c:pt>
                <c:pt idx="39">
                  <c:v>10.6</c:v>
                </c:pt>
                <c:pt idx="40">
                  <c:v>10.3</c:v>
                </c:pt>
                <c:pt idx="41">
                  <c:v>10.199999999999999</c:v>
                </c:pt>
                <c:pt idx="42">
                  <c:v>10.199999999999999</c:v>
                </c:pt>
                <c:pt idx="43">
                  <c:v>10.4</c:v>
                </c:pt>
                <c:pt idx="44">
                  <c:v>9.6999999999999993</c:v>
                </c:pt>
                <c:pt idx="45">
                  <c:v>10.199999999999999</c:v>
                </c:pt>
                <c:pt idx="46">
                  <c:v>9.6</c:v>
                </c:pt>
                <c:pt idx="47">
                  <c:v>9.8000000000000007</c:v>
                </c:pt>
                <c:pt idx="48">
                  <c:v>9.8000000000000007</c:v>
                </c:pt>
                <c:pt idx="49">
                  <c:v>9.8000000000000007</c:v>
                </c:pt>
                <c:pt idx="50">
                  <c:v>10</c:v>
                </c:pt>
                <c:pt idx="51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Quadro!$C$6</c:f>
              <c:strCache>
                <c:ptCount val="1"/>
                <c:pt idx="0">
                  <c:v>Taxa de mortalidade infantil</c:v>
                </c:pt>
              </c:strCache>
            </c:strRef>
          </c:tx>
          <c:marker>
            <c:symbol val="none"/>
          </c:marker>
          <c:cat>
            <c:numRef>
              <c:f>Quadro!$A$7:$A$58</c:f>
              <c:numCache>
                <c:formatCode>0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Quadro!$C$7:$C$58</c:f>
              <c:numCache>
                <c:formatCode>0.00</c:formatCode>
                <c:ptCount val="52"/>
                <c:pt idx="0">
                  <c:v>77.5</c:v>
                </c:pt>
                <c:pt idx="1">
                  <c:v>88.8</c:v>
                </c:pt>
                <c:pt idx="2">
                  <c:v>78.599999999999994</c:v>
                </c:pt>
                <c:pt idx="3">
                  <c:v>73.099999999999994</c:v>
                </c:pt>
                <c:pt idx="4">
                  <c:v>69</c:v>
                </c:pt>
                <c:pt idx="5">
                  <c:v>64.900000000000006</c:v>
                </c:pt>
                <c:pt idx="6">
                  <c:v>64.7</c:v>
                </c:pt>
                <c:pt idx="7">
                  <c:v>59.2</c:v>
                </c:pt>
                <c:pt idx="8">
                  <c:v>61.1</c:v>
                </c:pt>
                <c:pt idx="9">
                  <c:v>55.8</c:v>
                </c:pt>
                <c:pt idx="10">
                  <c:v>55.5</c:v>
                </c:pt>
                <c:pt idx="11">
                  <c:v>51.9</c:v>
                </c:pt>
                <c:pt idx="12">
                  <c:v>41.4</c:v>
                </c:pt>
                <c:pt idx="13">
                  <c:v>44.8</c:v>
                </c:pt>
                <c:pt idx="14">
                  <c:v>37.9</c:v>
                </c:pt>
                <c:pt idx="15">
                  <c:v>38.9</c:v>
                </c:pt>
                <c:pt idx="16">
                  <c:v>33.4</c:v>
                </c:pt>
                <c:pt idx="17">
                  <c:v>30.3</c:v>
                </c:pt>
                <c:pt idx="18">
                  <c:v>29.1</c:v>
                </c:pt>
                <c:pt idx="19">
                  <c:v>26</c:v>
                </c:pt>
                <c:pt idx="20">
                  <c:v>24.3</c:v>
                </c:pt>
                <c:pt idx="21">
                  <c:v>21.8</c:v>
                </c:pt>
                <c:pt idx="22">
                  <c:v>19.8</c:v>
                </c:pt>
                <c:pt idx="23">
                  <c:v>19.2</c:v>
                </c:pt>
                <c:pt idx="24">
                  <c:v>16.7</c:v>
                </c:pt>
                <c:pt idx="25">
                  <c:v>17.8</c:v>
                </c:pt>
                <c:pt idx="26">
                  <c:v>15.8</c:v>
                </c:pt>
                <c:pt idx="27">
                  <c:v>14.2</c:v>
                </c:pt>
                <c:pt idx="28">
                  <c:v>13</c:v>
                </c:pt>
                <c:pt idx="29">
                  <c:v>12.1</c:v>
                </c:pt>
                <c:pt idx="30">
                  <c:v>10.9</c:v>
                </c:pt>
                <c:pt idx="31">
                  <c:v>10.8</c:v>
                </c:pt>
                <c:pt idx="32">
                  <c:v>9.1999999999999993</c:v>
                </c:pt>
                <c:pt idx="33">
                  <c:v>8.6</c:v>
                </c:pt>
                <c:pt idx="34">
                  <c:v>7.9</c:v>
                </c:pt>
                <c:pt idx="35">
                  <c:v>7.4</c:v>
                </c:pt>
                <c:pt idx="36">
                  <c:v>6.8</c:v>
                </c:pt>
                <c:pt idx="37">
                  <c:v>6.4</c:v>
                </c:pt>
                <c:pt idx="38">
                  <c:v>6</c:v>
                </c:pt>
                <c:pt idx="39">
                  <c:v>5.6</c:v>
                </c:pt>
                <c:pt idx="40">
                  <c:v>5.5</c:v>
                </c:pt>
                <c:pt idx="41">
                  <c:v>5</c:v>
                </c:pt>
                <c:pt idx="42">
                  <c:v>5</c:v>
                </c:pt>
                <c:pt idx="43">
                  <c:v>4.0999999999999996</c:v>
                </c:pt>
                <c:pt idx="44">
                  <c:v>3.8</c:v>
                </c:pt>
                <c:pt idx="45">
                  <c:v>3.5</c:v>
                </c:pt>
                <c:pt idx="46">
                  <c:v>3.3</c:v>
                </c:pt>
                <c:pt idx="47">
                  <c:v>3.4</c:v>
                </c:pt>
                <c:pt idx="48">
                  <c:v>3.3</c:v>
                </c:pt>
                <c:pt idx="49">
                  <c:v>3.6</c:v>
                </c:pt>
                <c:pt idx="50">
                  <c:v>2.5</c:v>
                </c:pt>
                <c:pt idx="51">
                  <c:v>3.1</c:v>
                </c:pt>
              </c:numCache>
            </c:numRef>
          </c:val>
        </c:ser>
        <c:marker val="1"/>
        <c:axId val="68720512"/>
        <c:axId val="68722048"/>
      </c:lineChart>
      <c:catAx>
        <c:axId val="68720512"/>
        <c:scaling>
          <c:orientation val="minMax"/>
        </c:scaling>
        <c:axPos val="b"/>
        <c:numFmt formatCode="0" sourceLinked="1"/>
        <c:tickLblPos val="nextTo"/>
        <c:crossAx val="68722048"/>
        <c:crosses val="autoZero"/>
        <c:auto val="1"/>
        <c:lblAlgn val="ctr"/>
        <c:lblOffset val="100"/>
      </c:catAx>
      <c:valAx>
        <c:axId val="68722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Por 1000</a:t>
                </a:r>
              </a:p>
            </c:rich>
          </c:tx>
          <c:layout/>
        </c:title>
        <c:numFmt formatCode="0.00" sourceLinked="1"/>
        <c:tickLblPos val="nextTo"/>
        <c:crossAx val="687205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title>
      <c:tx>
        <c:rich>
          <a:bodyPr/>
          <a:lstStyle/>
          <a:p>
            <a:pPr>
              <a:defRPr/>
            </a:pPr>
            <a:r>
              <a:rPr lang="pt-PT"/>
              <a:t>Esperança de vida à nascença: total e por sexo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Quadro!$B$7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numRef>
              <c:f>Quadro!$A$8:$A$49</c:f>
              <c:numCache>
                <c:formatCode>0</c:formatCode>
                <c:ptCount val="42"/>
                <c:pt idx="0">
                  <c:v>1960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</c:numCache>
            </c:numRef>
          </c:cat>
          <c:val>
            <c:numRef>
              <c:f>Quadro!$B$8:$B$49</c:f>
              <c:numCache>
                <c:formatCode>0.0</c:formatCode>
                <c:ptCount val="42"/>
                <c:pt idx="1">
                  <c:v>67.099999999999994</c:v>
                </c:pt>
                <c:pt idx="2">
                  <c:v>66.8</c:v>
                </c:pt>
                <c:pt idx="3">
                  <c:v>68.5</c:v>
                </c:pt>
                <c:pt idx="4">
                  <c:v>67.599999999999994</c:v>
                </c:pt>
                <c:pt idx="5">
                  <c:v>68.2</c:v>
                </c:pt>
                <c:pt idx="6">
                  <c:v>68.400000000000006</c:v>
                </c:pt>
                <c:pt idx="7">
                  <c:v>69</c:v>
                </c:pt>
                <c:pt idx="8">
                  <c:v>70.099999999999994</c:v>
                </c:pt>
                <c:pt idx="9">
                  <c:v>70.5</c:v>
                </c:pt>
                <c:pt idx="10">
                  <c:v>71</c:v>
                </c:pt>
                <c:pt idx="11">
                  <c:v>71.099999999999994</c:v>
                </c:pt>
                <c:pt idx="12">
                  <c:v>71.7</c:v>
                </c:pt>
                <c:pt idx="13">
                  <c:v>72.5</c:v>
                </c:pt>
                <c:pt idx="14">
                  <c:v>72.400000000000006</c:v>
                </c:pt>
                <c:pt idx="15">
                  <c:v>72.599999999999994</c:v>
                </c:pt>
                <c:pt idx="16">
                  <c:v>72.900000000000006</c:v>
                </c:pt>
                <c:pt idx="17">
                  <c:v>73.400000000000006</c:v>
                </c:pt>
                <c:pt idx="18">
                  <c:v>73.8</c:v>
                </c:pt>
                <c:pt idx="19">
                  <c:v>73.8</c:v>
                </c:pt>
                <c:pt idx="20">
                  <c:v>74.400000000000006</c:v>
                </c:pt>
                <c:pt idx="21">
                  <c:v>74.099999999999994</c:v>
                </c:pt>
                <c:pt idx="22">
                  <c:v>74.099999999999994</c:v>
                </c:pt>
                <c:pt idx="23">
                  <c:v>74.400000000000006</c:v>
                </c:pt>
                <c:pt idx="24">
                  <c:v>74.599999999999994</c:v>
                </c:pt>
                <c:pt idx="25">
                  <c:v>75</c:v>
                </c:pt>
                <c:pt idx="26">
                  <c:v>75.400000000000006</c:v>
                </c:pt>
                <c:pt idx="27">
                  <c:v>75.3</c:v>
                </c:pt>
                <c:pt idx="28">
                  <c:v>75.5</c:v>
                </c:pt>
                <c:pt idx="29">
                  <c:v>75.8</c:v>
                </c:pt>
                <c:pt idx="30">
                  <c:v>76</c:v>
                </c:pt>
                <c:pt idx="31">
                  <c:v>76.400000000000006</c:v>
                </c:pt>
                <c:pt idx="32">
                  <c:v>76.900000000000006</c:v>
                </c:pt>
                <c:pt idx="33">
                  <c:v>77.099999999999994</c:v>
                </c:pt>
                <c:pt idx="34">
                  <c:v>77.3</c:v>
                </c:pt>
                <c:pt idx="35">
                  <c:v>77.8</c:v>
                </c:pt>
                <c:pt idx="36">
                  <c:v>78.2</c:v>
                </c:pt>
                <c:pt idx="37">
                  <c:v>78.5</c:v>
                </c:pt>
                <c:pt idx="38">
                  <c:v>78.7</c:v>
                </c:pt>
                <c:pt idx="39">
                  <c:v>78.900000000000006</c:v>
                </c:pt>
                <c:pt idx="40">
                  <c:v>79.2</c:v>
                </c:pt>
                <c:pt idx="41">
                  <c:v>79.5</c:v>
                </c:pt>
              </c:numCache>
            </c:numRef>
          </c:val>
        </c:ser>
        <c:ser>
          <c:idx val="1"/>
          <c:order val="1"/>
          <c:tx>
            <c:strRef>
              <c:f>Quadro!$C$7</c:f>
              <c:strCache>
                <c:ptCount val="1"/>
                <c:pt idx="0">
                  <c:v>Masculino</c:v>
                </c:pt>
              </c:strCache>
            </c:strRef>
          </c:tx>
          <c:marker>
            <c:symbol val="none"/>
          </c:marker>
          <c:cat>
            <c:numRef>
              <c:f>Quadro!$A$8:$A$49</c:f>
              <c:numCache>
                <c:formatCode>0</c:formatCode>
                <c:ptCount val="42"/>
                <c:pt idx="0">
                  <c:v>1960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</c:numCache>
            </c:numRef>
          </c:cat>
          <c:val>
            <c:numRef>
              <c:f>Quadro!$C$8:$C$49</c:f>
              <c:numCache>
                <c:formatCode>0.0</c:formatCode>
                <c:ptCount val="42"/>
                <c:pt idx="0">
                  <c:v>60.7</c:v>
                </c:pt>
                <c:pt idx="1">
                  <c:v>64</c:v>
                </c:pt>
                <c:pt idx="2">
                  <c:v>63.6</c:v>
                </c:pt>
                <c:pt idx="3">
                  <c:v>65.3</c:v>
                </c:pt>
                <c:pt idx="4">
                  <c:v>64.5</c:v>
                </c:pt>
                <c:pt idx="5">
                  <c:v>64.8</c:v>
                </c:pt>
                <c:pt idx="6">
                  <c:v>64.7</c:v>
                </c:pt>
                <c:pt idx="7">
                  <c:v>65.3</c:v>
                </c:pt>
                <c:pt idx="8">
                  <c:v>66.5</c:v>
                </c:pt>
                <c:pt idx="9">
                  <c:v>67</c:v>
                </c:pt>
                <c:pt idx="10">
                  <c:v>67.900000000000006</c:v>
                </c:pt>
                <c:pt idx="11">
                  <c:v>67.8</c:v>
                </c:pt>
                <c:pt idx="12">
                  <c:v>68.2</c:v>
                </c:pt>
                <c:pt idx="13">
                  <c:v>69</c:v>
                </c:pt>
                <c:pt idx="14">
                  <c:v>68.900000000000006</c:v>
                </c:pt>
                <c:pt idx="15">
                  <c:v>69.099999999999994</c:v>
                </c:pt>
                <c:pt idx="16">
                  <c:v>69.400000000000006</c:v>
                </c:pt>
                <c:pt idx="17">
                  <c:v>69.900000000000006</c:v>
                </c:pt>
                <c:pt idx="18">
                  <c:v>70.3</c:v>
                </c:pt>
                <c:pt idx="19">
                  <c:v>70.3</c:v>
                </c:pt>
                <c:pt idx="20">
                  <c:v>70.900000000000006</c:v>
                </c:pt>
                <c:pt idx="21">
                  <c:v>70.599999999999994</c:v>
                </c:pt>
                <c:pt idx="22">
                  <c:v>70.599999999999994</c:v>
                </c:pt>
                <c:pt idx="23">
                  <c:v>70.8</c:v>
                </c:pt>
                <c:pt idx="24">
                  <c:v>71</c:v>
                </c:pt>
                <c:pt idx="25">
                  <c:v>71.5</c:v>
                </c:pt>
                <c:pt idx="26">
                  <c:v>71.8</c:v>
                </c:pt>
                <c:pt idx="27">
                  <c:v>71.7</c:v>
                </c:pt>
                <c:pt idx="28">
                  <c:v>71.900000000000006</c:v>
                </c:pt>
                <c:pt idx="29">
                  <c:v>72.2</c:v>
                </c:pt>
                <c:pt idx="30">
                  <c:v>72.5</c:v>
                </c:pt>
                <c:pt idx="31">
                  <c:v>72.900000000000006</c:v>
                </c:pt>
                <c:pt idx="32">
                  <c:v>73.400000000000006</c:v>
                </c:pt>
                <c:pt idx="33">
                  <c:v>73.7</c:v>
                </c:pt>
                <c:pt idx="34">
                  <c:v>74</c:v>
                </c:pt>
                <c:pt idx="35">
                  <c:v>74.5</c:v>
                </c:pt>
                <c:pt idx="36">
                  <c:v>74.8</c:v>
                </c:pt>
                <c:pt idx="37">
                  <c:v>75.2</c:v>
                </c:pt>
                <c:pt idx="38">
                  <c:v>75.5</c:v>
                </c:pt>
                <c:pt idx="39">
                  <c:v>75.8</c:v>
                </c:pt>
                <c:pt idx="40">
                  <c:v>76.099999999999994</c:v>
                </c:pt>
                <c:pt idx="41">
                  <c:v>76.400000000000006</c:v>
                </c:pt>
              </c:numCache>
            </c:numRef>
          </c:val>
        </c:ser>
        <c:ser>
          <c:idx val="2"/>
          <c:order val="2"/>
          <c:tx>
            <c:strRef>
              <c:f>Quadro!$D$7</c:f>
              <c:strCache>
                <c:ptCount val="1"/>
                <c:pt idx="0">
                  <c:v>Feminino</c:v>
                </c:pt>
              </c:strCache>
            </c:strRef>
          </c:tx>
          <c:marker>
            <c:symbol val="none"/>
          </c:marker>
          <c:cat>
            <c:numRef>
              <c:f>Quadro!$A$8:$A$49</c:f>
              <c:numCache>
                <c:formatCode>0</c:formatCode>
                <c:ptCount val="42"/>
                <c:pt idx="0">
                  <c:v>1960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</c:numCache>
            </c:numRef>
          </c:cat>
          <c:val>
            <c:numRef>
              <c:f>Quadro!$D$8:$D$49</c:f>
              <c:numCache>
                <c:formatCode>0.0</c:formatCode>
                <c:ptCount val="42"/>
                <c:pt idx="0">
                  <c:v>66.400000000000006</c:v>
                </c:pt>
                <c:pt idx="1">
                  <c:v>70.3</c:v>
                </c:pt>
                <c:pt idx="2">
                  <c:v>70.099999999999994</c:v>
                </c:pt>
                <c:pt idx="3">
                  <c:v>71.5</c:v>
                </c:pt>
                <c:pt idx="4">
                  <c:v>70.7</c:v>
                </c:pt>
                <c:pt idx="5">
                  <c:v>71.400000000000006</c:v>
                </c:pt>
                <c:pt idx="6">
                  <c:v>72.099999999999994</c:v>
                </c:pt>
                <c:pt idx="7">
                  <c:v>72.599999999999994</c:v>
                </c:pt>
                <c:pt idx="8">
                  <c:v>73.7</c:v>
                </c:pt>
                <c:pt idx="9">
                  <c:v>73.8</c:v>
                </c:pt>
                <c:pt idx="10">
                  <c:v>74.599999999999994</c:v>
                </c:pt>
                <c:pt idx="11">
                  <c:v>74.8</c:v>
                </c:pt>
                <c:pt idx="12">
                  <c:v>75.2</c:v>
                </c:pt>
                <c:pt idx="13">
                  <c:v>76</c:v>
                </c:pt>
                <c:pt idx="14">
                  <c:v>75.8</c:v>
                </c:pt>
                <c:pt idx="15">
                  <c:v>76.099999999999994</c:v>
                </c:pt>
                <c:pt idx="16">
                  <c:v>76.400000000000006</c:v>
                </c:pt>
                <c:pt idx="17">
                  <c:v>76.8</c:v>
                </c:pt>
                <c:pt idx="18">
                  <c:v>77.2</c:v>
                </c:pt>
                <c:pt idx="19">
                  <c:v>77.3</c:v>
                </c:pt>
                <c:pt idx="20">
                  <c:v>77.8</c:v>
                </c:pt>
                <c:pt idx="21">
                  <c:v>77.5</c:v>
                </c:pt>
                <c:pt idx="22">
                  <c:v>77.599999999999994</c:v>
                </c:pt>
                <c:pt idx="23">
                  <c:v>78</c:v>
                </c:pt>
                <c:pt idx="24">
                  <c:v>78.2</c:v>
                </c:pt>
                <c:pt idx="25">
                  <c:v>78.5</c:v>
                </c:pt>
                <c:pt idx="26">
                  <c:v>79</c:v>
                </c:pt>
                <c:pt idx="27">
                  <c:v>79</c:v>
                </c:pt>
                <c:pt idx="28">
                  <c:v>79.099999999999994</c:v>
                </c:pt>
                <c:pt idx="29">
                  <c:v>79.400000000000006</c:v>
                </c:pt>
                <c:pt idx="30">
                  <c:v>79.599999999999994</c:v>
                </c:pt>
                <c:pt idx="31">
                  <c:v>79.900000000000006</c:v>
                </c:pt>
                <c:pt idx="32">
                  <c:v>80.400000000000006</c:v>
                </c:pt>
                <c:pt idx="33">
                  <c:v>80.599999999999994</c:v>
                </c:pt>
                <c:pt idx="34">
                  <c:v>80.599999999999994</c:v>
                </c:pt>
                <c:pt idx="35">
                  <c:v>81</c:v>
                </c:pt>
                <c:pt idx="36">
                  <c:v>81.3</c:v>
                </c:pt>
                <c:pt idx="37">
                  <c:v>81.599999999999994</c:v>
                </c:pt>
                <c:pt idx="38">
                  <c:v>81.7</c:v>
                </c:pt>
                <c:pt idx="39">
                  <c:v>81.8</c:v>
                </c:pt>
                <c:pt idx="40">
                  <c:v>82.1</c:v>
                </c:pt>
                <c:pt idx="41">
                  <c:v>82.3</c:v>
                </c:pt>
              </c:numCache>
            </c:numRef>
          </c:val>
        </c:ser>
        <c:marker val="1"/>
        <c:axId val="74812032"/>
        <c:axId val="74830208"/>
      </c:lineChart>
      <c:catAx>
        <c:axId val="74812032"/>
        <c:scaling>
          <c:orientation val="minMax"/>
        </c:scaling>
        <c:axPos val="b"/>
        <c:numFmt formatCode="0" sourceLinked="1"/>
        <c:tickLblPos val="nextTo"/>
        <c:crossAx val="74830208"/>
        <c:crosses val="autoZero"/>
        <c:auto val="1"/>
        <c:lblAlgn val="ctr"/>
        <c:lblOffset val="100"/>
      </c:catAx>
      <c:valAx>
        <c:axId val="74830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Anos</a:t>
                </a:r>
              </a:p>
            </c:rich>
          </c:tx>
          <c:layout/>
        </c:title>
        <c:numFmt formatCode="0.0" sourceLinked="1"/>
        <c:tickLblPos val="nextTo"/>
        <c:crossAx val="748120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pt-P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Quadro!$B$6</c:f>
              <c:strCache>
                <c:ptCount val="1"/>
                <c:pt idx="0">
                  <c:v>Taxa bruta de natalidade</c:v>
                </c:pt>
              </c:strCache>
            </c:strRef>
          </c:tx>
          <c:marker>
            <c:symbol val="none"/>
          </c:marker>
          <c:cat>
            <c:numRef>
              <c:f>Quadro!$A$7:$A$58</c:f>
              <c:numCache>
                <c:formatCode>0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Quadro!$B$7:$B$58</c:f>
              <c:numCache>
                <c:formatCode>0.0</c:formatCode>
                <c:ptCount val="52"/>
                <c:pt idx="0">
                  <c:v>24.1</c:v>
                </c:pt>
                <c:pt idx="1">
                  <c:v>24.4</c:v>
                </c:pt>
                <c:pt idx="2">
                  <c:v>24.5</c:v>
                </c:pt>
                <c:pt idx="3">
                  <c:v>23.5</c:v>
                </c:pt>
                <c:pt idx="4">
                  <c:v>24</c:v>
                </c:pt>
                <c:pt idx="5">
                  <c:v>23.4</c:v>
                </c:pt>
                <c:pt idx="6">
                  <c:v>23.2</c:v>
                </c:pt>
                <c:pt idx="7">
                  <c:v>22.8</c:v>
                </c:pt>
                <c:pt idx="8">
                  <c:v>22.1</c:v>
                </c:pt>
                <c:pt idx="9">
                  <c:v>21.7</c:v>
                </c:pt>
                <c:pt idx="10">
                  <c:v>20.8</c:v>
                </c:pt>
                <c:pt idx="11">
                  <c:v>21</c:v>
                </c:pt>
                <c:pt idx="12">
                  <c:v>20.2</c:v>
                </c:pt>
                <c:pt idx="13">
                  <c:v>20</c:v>
                </c:pt>
                <c:pt idx="14">
                  <c:v>19.600000000000001</c:v>
                </c:pt>
                <c:pt idx="15">
                  <c:v>19.8</c:v>
                </c:pt>
                <c:pt idx="16">
                  <c:v>20</c:v>
                </c:pt>
                <c:pt idx="17">
                  <c:v>19.100000000000001</c:v>
                </c:pt>
                <c:pt idx="18">
                  <c:v>17.5</c:v>
                </c:pt>
                <c:pt idx="19">
                  <c:v>16.600000000000001</c:v>
                </c:pt>
                <c:pt idx="20">
                  <c:v>16.2</c:v>
                </c:pt>
                <c:pt idx="21">
                  <c:v>15.4</c:v>
                </c:pt>
                <c:pt idx="22">
                  <c:v>15.2</c:v>
                </c:pt>
                <c:pt idx="23">
                  <c:v>14.5</c:v>
                </c:pt>
                <c:pt idx="24">
                  <c:v>14.3</c:v>
                </c:pt>
                <c:pt idx="25">
                  <c:v>13</c:v>
                </c:pt>
                <c:pt idx="26">
                  <c:v>12.6</c:v>
                </c:pt>
                <c:pt idx="27">
                  <c:v>12.3</c:v>
                </c:pt>
                <c:pt idx="28">
                  <c:v>12.2</c:v>
                </c:pt>
                <c:pt idx="29">
                  <c:v>11.8</c:v>
                </c:pt>
                <c:pt idx="30">
                  <c:v>11.7</c:v>
                </c:pt>
                <c:pt idx="31">
                  <c:v>11.7</c:v>
                </c:pt>
                <c:pt idx="32">
                  <c:v>11.5</c:v>
                </c:pt>
                <c:pt idx="33">
                  <c:v>11.4</c:v>
                </c:pt>
                <c:pt idx="34">
                  <c:v>10.9</c:v>
                </c:pt>
                <c:pt idx="35">
                  <c:v>10.7</c:v>
                </c:pt>
                <c:pt idx="36">
                  <c:v>11</c:v>
                </c:pt>
                <c:pt idx="37">
                  <c:v>11.2</c:v>
                </c:pt>
                <c:pt idx="38">
                  <c:v>11.2</c:v>
                </c:pt>
                <c:pt idx="39">
                  <c:v>11.4</c:v>
                </c:pt>
                <c:pt idx="40">
                  <c:v>11.7</c:v>
                </c:pt>
                <c:pt idx="41">
                  <c:v>11</c:v>
                </c:pt>
                <c:pt idx="42">
                  <c:v>11</c:v>
                </c:pt>
                <c:pt idx="43">
                  <c:v>10.8</c:v>
                </c:pt>
                <c:pt idx="44">
                  <c:v>10.4</c:v>
                </c:pt>
                <c:pt idx="45">
                  <c:v>10.4</c:v>
                </c:pt>
                <c:pt idx="46">
                  <c:v>10</c:v>
                </c:pt>
                <c:pt idx="47">
                  <c:v>9.6999999999999993</c:v>
                </c:pt>
                <c:pt idx="48">
                  <c:v>9.8000000000000007</c:v>
                </c:pt>
                <c:pt idx="49">
                  <c:v>9.4</c:v>
                </c:pt>
                <c:pt idx="50">
                  <c:v>9.6</c:v>
                </c:pt>
                <c:pt idx="51">
                  <c:v>9.1999999999999993</c:v>
                </c:pt>
              </c:numCache>
            </c:numRef>
          </c:val>
        </c:ser>
        <c:marker val="1"/>
        <c:axId val="74966912"/>
        <c:axId val="75064832"/>
      </c:lineChart>
      <c:catAx>
        <c:axId val="74966912"/>
        <c:scaling>
          <c:orientation val="minMax"/>
        </c:scaling>
        <c:axPos val="b"/>
        <c:numFmt formatCode="0" sourceLinked="1"/>
        <c:tickLblPos val="nextTo"/>
        <c:crossAx val="75064832"/>
        <c:crosses val="autoZero"/>
        <c:auto val="1"/>
        <c:lblAlgn val="ctr"/>
        <c:lblOffset val="100"/>
      </c:catAx>
      <c:valAx>
        <c:axId val="75064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Por 1000</a:t>
                </a:r>
              </a:p>
            </c:rich>
          </c:tx>
          <c:layout/>
        </c:title>
        <c:numFmt formatCode="0.0" sourceLinked="1"/>
        <c:tickLblPos val="nextTo"/>
        <c:crossAx val="749669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pt-P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title>
      <c:tx>
        <c:rich>
          <a:bodyPr/>
          <a:lstStyle/>
          <a:p>
            <a:pPr>
              <a:defRPr/>
            </a:pPr>
            <a:r>
              <a:rPr lang="pt-PT"/>
              <a:t>Índice sintético de fecundidade</a:t>
            </a:r>
          </a:p>
          <a:p>
            <a:pPr>
              <a:defRPr/>
            </a:pPr>
            <a:r>
              <a:rPr lang="pt-PT"/>
              <a:t>e taxa bruta de reprodução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Quadro!$B$6</c:f>
              <c:strCache>
                <c:ptCount val="1"/>
                <c:pt idx="0">
                  <c:v>Índice Sintético de Fecundidade</c:v>
                </c:pt>
              </c:strCache>
            </c:strRef>
          </c:tx>
          <c:marker>
            <c:symbol val="none"/>
          </c:marker>
          <c:cat>
            <c:numRef>
              <c:f>Quadro!$A$7:$A$48</c:f>
              <c:numCache>
                <c:formatCode>0</c:formatCode>
                <c:ptCount val="42"/>
                <c:pt idx="0">
                  <c:v>1960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</c:numCache>
            </c:numRef>
          </c:cat>
          <c:val>
            <c:numRef>
              <c:f>Quadro!$B$7:$B$48</c:f>
              <c:numCache>
                <c:formatCode>0.00</c:formatCode>
                <c:ptCount val="42"/>
                <c:pt idx="0">
                  <c:v>3.2</c:v>
                </c:pt>
                <c:pt idx="1">
                  <c:v>3</c:v>
                </c:pt>
                <c:pt idx="2">
                  <c:v>2.99</c:v>
                </c:pt>
                <c:pt idx="3">
                  <c:v>2.85</c:v>
                </c:pt>
                <c:pt idx="4">
                  <c:v>2.76</c:v>
                </c:pt>
                <c:pt idx="5">
                  <c:v>2.69</c:v>
                </c:pt>
                <c:pt idx="6">
                  <c:v>2.75</c:v>
                </c:pt>
                <c:pt idx="7">
                  <c:v>2.81</c:v>
                </c:pt>
                <c:pt idx="8">
                  <c:v>2.68</c:v>
                </c:pt>
                <c:pt idx="9">
                  <c:v>2.4500000000000002</c:v>
                </c:pt>
                <c:pt idx="10">
                  <c:v>2.31</c:v>
                </c:pt>
                <c:pt idx="11">
                  <c:v>2.25</c:v>
                </c:pt>
                <c:pt idx="12">
                  <c:v>2.13</c:v>
                </c:pt>
                <c:pt idx="13">
                  <c:v>2.08</c:v>
                </c:pt>
                <c:pt idx="14">
                  <c:v>1.96</c:v>
                </c:pt>
                <c:pt idx="15">
                  <c:v>1.91</c:v>
                </c:pt>
                <c:pt idx="16">
                  <c:v>1.73</c:v>
                </c:pt>
                <c:pt idx="17">
                  <c:v>1.67</c:v>
                </c:pt>
                <c:pt idx="18">
                  <c:v>1.63</c:v>
                </c:pt>
                <c:pt idx="19">
                  <c:v>1.62</c:v>
                </c:pt>
                <c:pt idx="20">
                  <c:v>1.58</c:v>
                </c:pt>
                <c:pt idx="21">
                  <c:v>1.57</c:v>
                </c:pt>
                <c:pt idx="22">
                  <c:v>1.57</c:v>
                </c:pt>
                <c:pt idx="23">
                  <c:v>1.53</c:v>
                </c:pt>
                <c:pt idx="24">
                  <c:v>1.51</c:v>
                </c:pt>
                <c:pt idx="25">
                  <c:v>1.44</c:v>
                </c:pt>
                <c:pt idx="26">
                  <c:v>1.41</c:v>
                </c:pt>
                <c:pt idx="27">
                  <c:v>1.44</c:v>
                </c:pt>
                <c:pt idx="28">
                  <c:v>1.47</c:v>
                </c:pt>
                <c:pt idx="29">
                  <c:v>1.48</c:v>
                </c:pt>
                <c:pt idx="30">
                  <c:v>1.51</c:v>
                </c:pt>
                <c:pt idx="31">
                  <c:v>1.56</c:v>
                </c:pt>
                <c:pt idx="32">
                  <c:v>1.46</c:v>
                </c:pt>
                <c:pt idx="33">
                  <c:v>1.47</c:v>
                </c:pt>
                <c:pt idx="34">
                  <c:v>1.44</c:v>
                </c:pt>
                <c:pt idx="35">
                  <c:v>1.4</c:v>
                </c:pt>
                <c:pt idx="36">
                  <c:v>1.41</c:v>
                </c:pt>
                <c:pt idx="37">
                  <c:v>1.36</c:v>
                </c:pt>
                <c:pt idx="38">
                  <c:v>1.33</c:v>
                </c:pt>
                <c:pt idx="39">
                  <c:v>1.37</c:v>
                </c:pt>
                <c:pt idx="40">
                  <c:v>1.32</c:v>
                </c:pt>
                <c:pt idx="41">
                  <c:v>1.37</c:v>
                </c:pt>
              </c:numCache>
            </c:numRef>
          </c:val>
        </c:ser>
        <c:ser>
          <c:idx val="1"/>
          <c:order val="1"/>
          <c:tx>
            <c:strRef>
              <c:f>Quadro!$C$6</c:f>
              <c:strCache>
                <c:ptCount val="1"/>
                <c:pt idx="0">
                  <c:v>Taxa Bruta de Reprodução</c:v>
                </c:pt>
              </c:strCache>
            </c:strRef>
          </c:tx>
          <c:marker>
            <c:symbol val="none"/>
          </c:marker>
          <c:cat>
            <c:numRef>
              <c:f>Quadro!$A$7:$A$48</c:f>
              <c:numCache>
                <c:formatCode>0</c:formatCode>
                <c:ptCount val="42"/>
                <c:pt idx="0">
                  <c:v>1960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</c:numCache>
            </c:numRef>
          </c:cat>
          <c:val>
            <c:numRef>
              <c:f>Quadro!$C$7:$C$48</c:f>
              <c:numCache>
                <c:formatCode>0.00</c:formatCode>
                <c:ptCount val="42"/>
                <c:pt idx="0">
                  <c:v>1.56</c:v>
                </c:pt>
                <c:pt idx="1">
                  <c:v>1.46</c:v>
                </c:pt>
                <c:pt idx="2">
                  <c:v>1.46</c:v>
                </c:pt>
                <c:pt idx="3">
                  <c:v>1.39</c:v>
                </c:pt>
                <c:pt idx="4">
                  <c:v>1.35</c:v>
                </c:pt>
                <c:pt idx="5">
                  <c:v>1.31</c:v>
                </c:pt>
                <c:pt idx="6">
                  <c:v>1.34</c:v>
                </c:pt>
                <c:pt idx="7">
                  <c:v>1.37</c:v>
                </c:pt>
                <c:pt idx="8">
                  <c:v>1.31</c:v>
                </c:pt>
                <c:pt idx="9">
                  <c:v>1.2</c:v>
                </c:pt>
                <c:pt idx="10">
                  <c:v>1.1299999999999999</c:v>
                </c:pt>
                <c:pt idx="11">
                  <c:v>1.1000000000000001</c:v>
                </c:pt>
                <c:pt idx="12">
                  <c:v>1.04</c:v>
                </c:pt>
                <c:pt idx="13">
                  <c:v>1.02</c:v>
                </c:pt>
                <c:pt idx="14">
                  <c:v>0.96</c:v>
                </c:pt>
                <c:pt idx="15">
                  <c:v>0.93</c:v>
                </c:pt>
                <c:pt idx="16">
                  <c:v>0.84</c:v>
                </c:pt>
                <c:pt idx="17">
                  <c:v>0.81</c:v>
                </c:pt>
                <c:pt idx="18">
                  <c:v>0.8</c:v>
                </c:pt>
                <c:pt idx="19">
                  <c:v>0.79</c:v>
                </c:pt>
                <c:pt idx="20">
                  <c:v>0.77</c:v>
                </c:pt>
                <c:pt idx="21">
                  <c:v>0.77</c:v>
                </c:pt>
                <c:pt idx="22">
                  <c:v>0.77</c:v>
                </c:pt>
                <c:pt idx="23">
                  <c:v>0.75</c:v>
                </c:pt>
                <c:pt idx="24">
                  <c:v>0.74</c:v>
                </c:pt>
                <c:pt idx="25">
                  <c:v>0.7</c:v>
                </c:pt>
                <c:pt idx="26">
                  <c:v>0.69</c:v>
                </c:pt>
                <c:pt idx="27">
                  <c:v>0.7</c:v>
                </c:pt>
                <c:pt idx="28">
                  <c:v>0.72</c:v>
                </c:pt>
                <c:pt idx="29">
                  <c:v>0.72</c:v>
                </c:pt>
                <c:pt idx="30">
                  <c:v>0.74</c:v>
                </c:pt>
                <c:pt idx="31">
                  <c:v>0.76</c:v>
                </c:pt>
                <c:pt idx="32">
                  <c:v>0.71</c:v>
                </c:pt>
                <c:pt idx="33">
                  <c:v>0.72</c:v>
                </c:pt>
                <c:pt idx="34">
                  <c:v>0.7</c:v>
                </c:pt>
                <c:pt idx="35">
                  <c:v>0.68</c:v>
                </c:pt>
                <c:pt idx="36">
                  <c:v>0.69</c:v>
                </c:pt>
                <c:pt idx="37">
                  <c:v>0.66</c:v>
                </c:pt>
                <c:pt idx="38">
                  <c:v>0.65</c:v>
                </c:pt>
                <c:pt idx="39">
                  <c:v>0.67</c:v>
                </c:pt>
                <c:pt idx="40">
                  <c:v>0.64</c:v>
                </c:pt>
                <c:pt idx="41">
                  <c:v>0.67</c:v>
                </c:pt>
              </c:numCache>
            </c:numRef>
          </c:val>
        </c:ser>
        <c:marker val="1"/>
        <c:axId val="82183296"/>
        <c:axId val="82184832"/>
      </c:lineChart>
      <c:catAx>
        <c:axId val="82183296"/>
        <c:scaling>
          <c:orientation val="minMax"/>
        </c:scaling>
        <c:axPos val="b"/>
        <c:numFmt formatCode="0" sourceLinked="1"/>
        <c:tickLblPos val="nextTo"/>
        <c:crossAx val="82184832"/>
        <c:crosses val="autoZero"/>
        <c:auto val="1"/>
        <c:lblAlgn val="ctr"/>
        <c:lblOffset val="100"/>
      </c:catAx>
      <c:valAx>
        <c:axId val="82184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Nº de filhos</a:t>
                </a:r>
              </a:p>
            </c:rich>
          </c:tx>
          <c:layout/>
        </c:title>
        <c:numFmt formatCode="0.00" sourceLinked="1"/>
        <c:tickLblPos val="nextTo"/>
        <c:crossAx val="821832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/>
      </a:pPr>
      <a:endParaRPr lang="pt-P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0B927-F176-4073-A2FB-E33EFD2DD44C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998D9-BEFE-403F-A500-8D1BEC356BA9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998D9-BEFE-403F-A500-8D1BEC356BA9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998D9-BEFE-403F-A500-8D1BEC356BA9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998D9-BEFE-403F-A500-8D1BEC356BA9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D13E-E44F-437F-970D-1C826F0CE81A}" type="datetimeFigureOut">
              <a:rPr lang="pt-PT" smtClean="0"/>
              <a:t>03-10-2012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1A452-9409-4EF5-BC93-012F486E241D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/>
          <a:p>
            <a:r>
              <a:rPr lang="pt-PT" dirty="0" smtClean="0"/>
              <a:t>Portugal, indicadores demográficos</a:t>
            </a: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Portugal, indicadores demográficos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Portugal, indicadores demográficos</dc:title>
  <dc:creator>João</dc:creator>
  <cp:lastModifiedBy>João</cp:lastModifiedBy>
  <cp:revision>1</cp:revision>
  <dcterms:created xsi:type="dcterms:W3CDTF">2012-10-03T12:32:55Z</dcterms:created>
  <dcterms:modified xsi:type="dcterms:W3CDTF">2012-10-03T12:36:34Z</dcterms:modified>
</cp:coreProperties>
</file>